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8" r:id="rId15"/>
    <p:sldId id="271" r:id="rId16"/>
    <p:sldId id="267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2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40AD4-3E04-9F4D-8E3A-D2184614F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E543C2-C2CF-4C43-9D7F-8AF60C62B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81E0F-CC92-604F-A5A3-E6AEDA04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97F90-DA67-AC4B-8C78-E5F74237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246C1B-21BF-9A46-A1A5-E95CCA06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16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6DC01-BCF5-834F-A76C-2B319FE2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A56A99-D359-1E40-9B06-61FC18800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D5949-BBF8-6A49-88B4-C5B1F487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90C677-9EEE-EC46-BA90-56FA73BF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FBA86-AC1F-2C43-B25F-4110C84E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96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BA07F6-9EDB-9C4A-9A96-CDBC995E1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9408E9-5CB2-C544-B911-22A378F7E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540C34-2B27-584C-A911-8ED2B806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9B5C9D-B714-E444-9ACF-A8DB517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B5EF0-C41E-5541-B12E-F1FDC6C5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1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812C8-6E5B-8B47-831B-76A54FA2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7FAF4-A39D-E740-9B24-A4F7DCA38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CE25D-EA0C-FE41-8265-67C1A527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3F80F-FE20-F046-AA1D-C6CFC3A9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CF275-9CD9-A94F-B898-A1AB7279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43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739C6-FB2C-AC4F-A738-5459A2A6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2DAB6-4AE3-C64E-843B-A50B4BA26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68C78-E575-0E45-AA4E-7D809F91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05C40-C075-6145-8F82-F3F46F5D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40359-AC74-1D41-85A0-90DD174F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89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E026E-90D5-354E-B218-5EDB80B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68492-A55C-724F-A53C-D242317D9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B9E2EE-920E-EF49-9799-DE94BC1E1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393CD-B4C6-A640-9F02-E9EE590E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CEE350-D81F-C04C-893F-84BB7529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8F5EC9-660D-4E4E-828A-6FC7146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52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46C17-6804-484E-8D29-0417B05E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FB0BE-CD5C-BD4B-94D2-D4AA218FB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FADD3A-B58B-AF4F-9B89-1B4013229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381F67-1373-DA41-929D-6E3EAAAF9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1068B7-1AB5-5B46-AE55-F8D3F5A67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A84D03-0548-554B-851A-23B5B038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AA574C-9D56-9D4E-BD76-F1DF415C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726CA0-451D-964D-9454-76D69A6B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90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8CA42-C620-0848-B4B9-5A2FC707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9074EB-8B20-1547-A98F-1B412958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7DE607-59D0-2E42-A699-EE758954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B3822-2608-FE4D-8F6E-A10843F1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CF6D80-2311-FC4C-8B91-EA83AB52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A2CE13-8769-544C-B3F5-2F95757A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92276B-CA06-AC43-A76B-35BC3FC6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50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1AC22-8A99-6140-8F0E-C20EF9B5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B9BF-F6C1-1C46-B618-1D3BD362B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8EC734-86A3-254A-844F-1ACC6CFB2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1332FC-1C62-2541-82DD-92323187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DAB7B3-B1B8-7F4F-9F24-80B3CB82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6E04BF-2708-E44E-AC22-0281017C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29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85798-58C1-E845-A2EA-4E31C34E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E89824-DC07-E44F-BFB8-BA7C85D19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1B9A2-0C75-B940-8CE8-CAF0A5881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F95C18-E4FF-EE4E-8690-18436F39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303E9-4DEE-1344-98D5-136A96FF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5F27D-0849-A34D-8252-5A87ABE6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12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57BE30-E390-E244-968B-CE5AB61A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9AABA-B046-2640-AB5C-9D41D9D0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31CAC-3946-F040-8FD8-DFD60E94F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67728-A8EE-F84B-BA61-906A8DB2262D}" type="datetimeFigureOut">
              <a:rPr kumimoji="1" lang="zh-CN" altLang="en-US" smtClean="0"/>
              <a:t>2020/1/29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90892-9B93-0B47-A2CA-5554E628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40B7F-441A-0A4E-8BA9-6A9D30D80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857-481E-144A-AD8D-863D9170A8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25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CBFDF-3A37-1F41-8BAC-C856F49EC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9444B3-B717-4D44-8707-9C7F010E9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3393" y="4665663"/>
            <a:ext cx="8345214" cy="726144"/>
          </a:xfrm>
        </p:spPr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19791-9A0D-564A-9721-89254C67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60495"/>
            <a:ext cx="10871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8979A-494A-EB49-B6BC-C48D6C2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Part-of-Speech Tags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6E3986-B893-7943-8DC3-A9D94A73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3214"/>
            <a:ext cx="10515600" cy="2403748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F667D7F-C202-1C45-A2C9-35B56D03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68" y="1551060"/>
            <a:ext cx="5130464" cy="19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8979A-494A-EB49-B6BC-C48D6C2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Part-of-Speech Tags 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77581FC-1727-D942-83D3-29B3ECCE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7309"/>
            <a:ext cx="10515600" cy="1289653"/>
          </a:xfrm>
        </p:spPr>
        <p:txBody>
          <a:bodyPr/>
          <a:lstStyle/>
          <a:p>
            <a:r>
              <a:rPr lang="en" altLang="zh-CN" dirty="0"/>
              <a:t>the proportion of total attention directed </a:t>
            </a:r>
            <a:r>
              <a:rPr lang="en" altLang="zh-CN" i="1" dirty="0"/>
              <a:t>to </a:t>
            </a:r>
            <a:r>
              <a:rPr lang="en" altLang="zh-CN" dirty="0"/>
              <a:t>the given part of speech, broken out by layer (vertical axis) and head (horizontal axis) </a:t>
            </a:r>
          </a:p>
          <a:p>
            <a:endParaRPr kumimoji="1"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E4692DE0-D24B-934E-BE56-1B8F4E70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61" y="1690688"/>
            <a:ext cx="10160877" cy="22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8979A-494A-EB49-B6BC-C48D6C2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Part-of-Speech Tags 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77581FC-1727-D942-83D3-29B3ECCE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7309"/>
            <a:ext cx="10515600" cy="1289653"/>
          </a:xfrm>
        </p:spPr>
        <p:txBody>
          <a:bodyPr/>
          <a:lstStyle/>
          <a:p>
            <a:r>
              <a:rPr lang="en" altLang="zh-CN" dirty="0"/>
              <a:t>the proportion of total attention that originates </a:t>
            </a:r>
            <a:r>
              <a:rPr lang="en" altLang="zh-CN" i="1" dirty="0"/>
              <a:t>from </a:t>
            </a:r>
            <a:r>
              <a:rPr lang="en" altLang="zh-CN" dirty="0"/>
              <a:t>the given part of speech, broken out by layer (vertical axis) and head (horizontal axis) </a:t>
            </a:r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12AA97-5A24-6546-B8A7-5058540D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31" y="1981568"/>
            <a:ext cx="9995338" cy="22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5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07852-A8F7-D34D-ABD2-2B06667B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Dependency Relations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D572E-09A5-AE4F-8F04-F381E47A8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7661"/>
            <a:ext cx="10515600" cy="2019301"/>
          </a:xfrm>
        </p:spPr>
        <p:txBody>
          <a:bodyPr/>
          <a:lstStyle/>
          <a:p>
            <a:r>
              <a:rPr lang="en" altLang="zh-CN" dirty="0"/>
              <a:t>dep(xi , </a:t>
            </a:r>
            <a:r>
              <a:rPr lang="en" altLang="zh-CN" dirty="0" err="1"/>
              <a:t>xj</a:t>
            </a:r>
            <a:r>
              <a:rPr lang="en" altLang="zh-CN" dirty="0"/>
              <a:t> ) is an indicator function that returns 1 if xi and </a:t>
            </a:r>
            <a:r>
              <a:rPr lang="en" altLang="zh-CN" dirty="0" err="1"/>
              <a:t>xj</a:t>
            </a:r>
            <a:r>
              <a:rPr lang="en" altLang="zh-CN" dirty="0"/>
              <a:t> are in a dependency relation and 0 otherwise. 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21808-928C-D042-BBAE-794E211C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82" y="1825625"/>
            <a:ext cx="4978400" cy="199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8DD515-7565-4247-B212-4E3AE941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82" y="2028825"/>
            <a:ext cx="4953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3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07852-A8F7-D34D-ABD2-2B06667B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Dependency Relations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D572E-09A5-AE4F-8F04-F381E47A8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7661"/>
            <a:ext cx="10515600" cy="2019301"/>
          </a:xfrm>
        </p:spPr>
        <p:txBody>
          <a:bodyPr/>
          <a:lstStyle/>
          <a:p>
            <a:r>
              <a:rPr lang="en" altLang="zh-CN" dirty="0"/>
              <a:t>Proportion of attention that is aligned with dependency relations, aggregated by layer</a:t>
            </a:r>
            <a:r>
              <a:rPr lang="en-US" altLang="zh-CN" dirty="0"/>
              <a:t>.</a:t>
            </a:r>
            <a:endParaRPr lang="en" altLang="zh-CN" dirty="0"/>
          </a:p>
          <a:p>
            <a:r>
              <a:rPr lang="en" altLang="zh-CN" dirty="0"/>
              <a:t>The orange line shows the baseline proportion of token pairs that share a dependency relationship, independent of attention. </a:t>
            </a:r>
          </a:p>
          <a:p>
            <a:endParaRPr kumimoji="1" lang="zh-CN" altLang="en-US" dirty="0"/>
          </a:p>
        </p:txBody>
      </p:sp>
      <p:pic>
        <p:nvPicPr>
          <p:cNvPr id="1025" name="Picture 1" descr="page7image34038720">
            <a:extLst>
              <a:ext uri="{FF2B5EF4-FFF2-40B4-BE49-F238E27FC236}">
                <a16:creationId xmlns:a16="http://schemas.microsoft.com/office/drawing/2014/main" id="{39649B77-4762-974D-97F1-189B4959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39" y="1690688"/>
            <a:ext cx="9758321" cy="19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75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07852-A8F7-D34D-ABD2-2B06667B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Dependency Relations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D572E-09A5-AE4F-8F04-F381E47A8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7661"/>
            <a:ext cx="10515600" cy="2019301"/>
          </a:xfrm>
        </p:spPr>
        <p:txBody>
          <a:bodyPr>
            <a:normAutofit fontScale="92500" lnSpcReduction="20000"/>
          </a:bodyPr>
          <a:lstStyle/>
          <a:p>
            <a:r>
              <a:rPr lang="en" altLang="zh-CN" dirty="0"/>
              <a:t>Attention variability by layer / head. High-values indicate content-dependent heads, and low values indicate content-independent (position-based) heads. </a:t>
            </a:r>
          </a:p>
          <a:p>
            <a:r>
              <a:rPr lang="en" altLang="zh-CN" dirty="0"/>
              <a:t>One possible explanation for the low alignment in the initial layers is that many heads in these layers focus attention based on position rather than content </a:t>
            </a:r>
          </a:p>
          <a:p>
            <a:endParaRPr kumimoji="1" lang="zh-CN" altLang="en-US" dirty="0"/>
          </a:p>
        </p:txBody>
      </p:sp>
      <p:pic>
        <p:nvPicPr>
          <p:cNvPr id="2049" name="Picture 1" descr="page7image34043296">
            <a:extLst>
              <a:ext uri="{FF2B5EF4-FFF2-40B4-BE49-F238E27FC236}">
                <a16:creationId xmlns:a16="http://schemas.microsoft.com/office/drawing/2014/main" id="{ECF0842B-D404-B945-9C5B-3DEC5E09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72" y="1537794"/>
            <a:ext cx="3520966" cy="247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6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88097-D6BD-654C-AF04-3CA9FA51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Distance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1E16A0-DAFD-C344-A1D2-0A806D31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9847"/>
            <a:ext cx="10515600" cy="226711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CD107FE1-2D77-EA4C-A182-65222263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1690688"/>
            <a:ext cx="4229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88097-D6BD-654C-AF04-3CA9FA51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Distance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1E16A0-DAFD-C344-A1D2-0A806D31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10284"/>
            <a:ext cx="10515600" cy="1243068"/>
          </a:xfrm>
        </p:spPr>
        <p:txBody>
          <a:bodyPr>
            <a:normAutofit lnSpcReduction="10000"/>
          </a:bodyPr>
          <a:lstStyle/>
          <a:p>
            <a:r>
              <a:rPr lang="en" altLang="zh-CN" dirty="0"/>
              <a:t>We found that attention distance is greatest in the deepest layers (Figure 11, right), confirming that these layers capture longer-distance relationships. </a:t>
            </a:r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B8DD73-F040-274D-8E6D-931D1ECA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311384"/>
            <a:ext cx="9804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8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88097-D6BD-654C-AF04-3CA9FA51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Distance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1E16A0-DAFD-C344-A1D2-0A806D31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846"/>
            <a:ext cx="5446986" cy="1694899"/>
          </a:xfrm>
        </p:spPr>
        <p:txBody>
          <a:bodyPr>
            <a:normAutofit/>
          </a:bodyPr>
          <a:lstStyle/>
          <a:p>
            <a:r>
              <a:rPr lang="en" altLang="zh-CN" dirty="0"/>
              <a:t>Mean attention entropy by layer / head. Higher values indicate more diffuse attention. </a:t>
            </a:r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D515E0-CE1C-4441-8D03-53FCC0B3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95" y="4013623"/>
            <a:ext cx="4381500" cy="977900"/>
          </a:xfrm>
          <a:prstGeom prst="rect">
            <a:avLst/>
          </a:prstGeom>
        </p:spPr>
      </p:pic>
      <p:pic>
        <p:nvPicPr>
          <p:cNvPr id="3073" name="Picture 1" descr="page8image33758944">
            <a:extLst>
              <a:ext uri="{FF2B5EF4-FFF2-40B4-BE49-F238E27FC236}">
                <a16:creationId xmlns:a16="http://schemas.microsoft.com/office/drawing/2014/main" id="{BCFB715E-2B40-344D-8BFD-E7EF605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57" y="1839310"/>
            <a:ext cx="4849298" cy="34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2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D166C-C1C1-F44A-9C03-BF160FC4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1E880-325A-6B47-9E90-7EFA5673B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Dataset </a:t>
            </a:r>
          </a:p>
          <a:p>
            <a:pPr lvl="1"/>
            <a:r>
              <a:rPr lang="en" altLang="zh-CN" dirty="0"/>
              <a:t>English Wikipedia, which was not included in the training </a:t>
            </a:r>
            <a:r>
              <a:rPr lang="en-US" altLang="zh-CN" dirty="0"/>
              <a:t>set</a:t>
            </a:r>
            <a:endParaRPr lang="en" altLang="zh-CN" dirty="0"/>
          </a:p>
          <a:p>
            <a:pPr lvl="1"/>
            <a:r>
              <a:rPr lang="en" altLang="zh-CN" dirty="0"/>
              <a:t>extracted 10,000 articles, and then sampled 100,000 sentences from these articles </a:t>
            </a:r>
          </a:p>
          <a:p>
            <a:r>
              <a:rPr lang="en" altLang="zh-CN" dirty="0"/>
              <a:t>Tools </a:t>
            </a:r>
          </a:p>
          <a:p>
            <a:pPr lvl="1"/>
            <a:r>
              <a:rPr lang="en" altLang="zh-CN" dirty="0"/>
              <a:t>GPT-2 small model </a:t>
            </a:r>
          </a:p>
          <a:p>
            <a:pPr lvl="1"/>
            <a:r>
              <a:rPr lang="en" altLang="zh-CN" dirty="0" err="1"/>
              <a:t>spaCy</a:t>
            </a:r>
            <a:r>
              <a:rPr lang="en" altLang="zh-CN" dirty="0"/>
              <a:t> </a:t>
            </a:r>
          </a:p>
          <a:p>
            <a:pPr lvl="1"/>
            <a:r>
              <a:rPr lang="en" altLang="zh-CN" dirty="0" err="1"/>
              <a:t>pytorch</a:t>
            </a:r>
            <a:r>
              <a:rPr lang="en" altLang="zh-CN" dirty="0"/>
              <a:t> </a:t>
            </a:r>
          </a:p>
          <a:p>
            <a:r>
              <a:rPr lang="en" altLang="zh-CN" dirty="0"/>
              <a:t>Filtering Null Attention </a:t>
            </a:r>
          </a:p>
          <a:p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31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006D4-1E1A-4C4D-8880-64521B4C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5D893-CF9F-BB49-B615-69B513FD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9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0A6-4E31-0C43-B32D-51C8289F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Conclusion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8498C-CAB6-CD4E-A77D-736A2FF1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Attention heads specialize in particular part-of-speech tags and that different tags are targeted at different layer depths </a:t>
            </a:r>
          </a:p>
          <a:p>
            <a:r>
              <a:rPr lang="en" altLang="zh-CN" dirty="0"/>
              <a:t>Deepest layers capture the most distant relationships </a:t>
            </a:r>
          </a:p>
          <a:p>
            <a:r>
              <a:rPr lang="en" altLang="zh-CN" dirty="0"/>
              <a:t>Attention aligns most strongly with dependency relations in the middle layers where attention distance is lowest </a:t>
            </a:r>
          </a:p>
          <a:p>
            <a:r>
              <a:rPr lang="en" altLang="zh-CN" dirty="0"/>
              <a:t>Structure of attention is closely tied to the training objective </a:t>
            </a:r>
          </a:p>
          <a:p>
            <a:r>
              <a:rPr lang="en" altLang="zh-CN" dirty="0"/>
              <a:t>Attention often </a:t>
            </a:r>
            <a:r>
              <a:rPr lang="en" altLang="zh-CN" dirty="0" err="1"/>
              <a:t>fo</a:t>
            </a:r>
            <a:r>
              <a:rPr lang="en" altLang="zh-CN" dirty="0"/>
              <a:t>- </a:t>
            </a:r>
            <a:r>
              <a:rPr lang="en" altLang="zh-CN" dirty="0" err="1"/>
              <a:t>cused</a:t>
            </a:r>
            <a:r>
              <a:rPr lang="en" altLang="zh-CN" dirty="0"/>
              <a:t> on words most relevant to predicting the next token in the sequence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75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0A6-4E31-0C43-B32D-51C8289F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Future work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8498C-CAB6-CD4E-A77D-736A2FF1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Analyze</a:t>
            </a:r>
            <a:r>
              <a:rPr lang="en" altLang="zh-CN" dirty="0"/>
              <a:t> attention patterns in text much longer than a single sentence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Transformer-XL </a:t>
            </a:r>
          </a:p>
          <a:p>
            <a:r>
              <a:rPr lang="en-US" altLang="zh-CN" dirty="0"/>
              <a:t>Bidirectional</a:t>
            </a:r>
            <a:r>
              <a:rPr lang="en" altLang="zh-CN" dirty="0"/>
              <a:t> architecture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r>
              <a:rPr lang="en" altLang="zh-CN" dirty="0"/>
              <a:t> </a:t>
            </a:r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" altLang="zh-CN" dirty="0"/>
              <a:t>types of content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dialog scripts or song lyrics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63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EA78-0F11-F748-B0EF-C52CC22A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31102A-1C80-DF46-A972-57F0E07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Does attention align with syntactic dependency relations? </a:t>
            </a:r>
          </a:p>
          <a:p>
            <a:r>
              <a:rPr lang="en" altLang="zh-CN" dirty="0"/>
              <a:t>Which attention heads attend to which part-of-speech tags? </a:t>
            </a:r>
          </a:p>
          <a:p>
            <a:r>
              <a:rPr lang="en" altLang="zh-CN" dirty="0"/>
              <a:t>How does attention capture long-distance relationships versus short-distance ones?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68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EA78-0F11-F748-B0EF-C52CC22A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Answers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31102A-1C80-DF46-A972-57F0E07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Attention</a:t>
            </a:r>
            <a:r>
              <a:rPr lang="en" altLang="zh-CN" dirty="0"/>
              <a:t> follows dependency relations most strongly in the middle layers of the model</a:t>
            </a:r>
          </a:p>
          <a:p>
            <a:r>
              <a:rPr lang="en-US" altLang="zh-CN" dirty="0"/>
              <a:t>Attention </a:t>
            </a:r>
            <a:r>
              <a:rPr lang="en" altLang="zh-CN" dirty="0"/>
              <a:t>heads target particular parts of speech depending on layer depth</a:t>
            </a:r>
          </a:p>
          <a:p>
            <a:r>
              <a:rPr lang="en-US" altLang="zh-CN" dirty="0"/>
              <a:t>Attention</a:t>
            </a:r>
            <a:r>
              <a:rPr lang="en" altLang="zh-CN" dirty="0"/>
              <a:t> spans the </a:t>
            </a:r>
            <a:r>
              <a:rPr lang="en-US" altLang="zh-CN" dirty="0"/>
              <a:t>greatest</a:t>
            </a:r>
            <a:r>
              <a:rPr lang="en" altLang="zh-CN" dirty="0"/>
              <a:t> distance in the deepest layers, but varies significantly between heads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22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E16AF-40D9-5C4E-9C5E-4C8CD540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Transformer Architecture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60793-ABC2-9249-8A79-FC9C14849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GPT-2 is a stacked decoder Transformer </a:t>
            </a:r>
          </a:p>
          <a:p>
            <a:r>
              <a:rPr lang="en" altLang="zh-CN" dirty="0"/>
              <a:t>Attention in GPT-2 is right-to-left </a:t>
            </a:r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D4DDF-9D80-A54F-B270-248F6A6B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338114"/>
            <a:ext cx="3302000" cy="3022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79B64-5A3D-5845-BAB2-FF88CDCB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19" y="2863631"/>
            <a:ext cx="5626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33937-76A2-7842-BB21-754EE94C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5D412-9A0E-2345-8711-74CF091D0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Visualizing Individual Inputs </a:t>
            </a:r>
          </a:p>
          <a:p>
            <a:pPr lvl="1"/>
            <a:r>
              <a:rPr lang="en" altLang="zh-CN" dirty="0"/>
              <a:t>Attention-head View </a:t>
            </a:r>
          </a:p>
          <a:p>
            <a:pPr lvl="1"/>
            <a:r>
              <a:rPr lang="en" altLang="zh-CN" dirty="0"/>
              <a:t>Model View </a:t>
            </a:r>
          </a:p>
          <a:p>
            <a:pPr lvl="1"/>
            <a:r>
              <a:rPr lang="en" altLang="zh-CN" dirty="0"/>
              <a:t>Neuron View </a:t>
            </a:r>
          </a:p>
          <a:p>
            <a:r>
              <a:rPr lang="en" altLang="zh-CN" dirty="0"/>
              <a:t>Analyzing Attention in Aggregate </a:t>
            </a:r>
          </a:p>
          <a:p>
            <a:pPr lvl="1"/>
            <a:r>
              <a:rPr lang="en" altLang="zh-CN" dirty="0"/>
              <a:t>Part-of-Speech Tags </a:t>
            </a:r>
          </a:p>
          <a:p>
            <a:pPr lvl="1"/>
            <a:r>
              <a:rPr lang="en" altLang="zh-CN" dirty="0"/>
              <a:t>Dependency Relations </a:t>
            </a:r>
          </a:p>
          <a:p>
            <a:pPr lvl="1"/>
            <a:r>
              <a:rPr lang="en" altLang="zh-CN" dirty="0"/>
              <a:t>Attention Distance </a:t>
            </a:r>
          </a:p>
          <a:p>
            <a:pPr marL="457200" lvl="1" indent="0">
              <a:buNone/>
            </a:pPr>
            <a:endParaRPr lang="en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23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33937-76A2-7842-BB21-754EE94C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Attention-head View 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38CF0C-E6B4-6E44-A9F9-2349A9AC3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6497"/>
            <a:ext cx="10515600" cy="1100466"/>
          </a:xfrm>
        </p:spPr>
        <p:txBody>
          <a:bodyPr/>
          <a:lstStyle/>
          <a:p>
            <a:r>
              <a:rPr lang="en" altLang="zh-CN" dirty="0"/>
              <a:t>Colors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head</a:t>
            </a:r>
            <a:r>
              <a:rPr lang="en-US" altLang="zh-CN" dirty="0"/>
              <a:t>s</a:t>
            </a:r>
            <a:endParaRPr lang="en" altLang="zh-CN" dirty="0"/>
          </a:p>
          <a:p>
            <a:r>
              <a:rPr lang="en" altLang="zh-CN" dirty="0"/>
              <a:t>line weight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attention weight 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51888B-0ED9-034E-96FF-01BE1E8D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19" y="1345324"/>
            <a:ext cx="3867273" cy="3784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35F534-3223-3941-9F87-99B268DB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803" y="1241534"/>
            <a:ext cx="4079917" cy="28159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FA481-F0D6-F349-8EE2-8A1BA303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63" y="1323961"/>
            <a:ext cx="3539140" cy="3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6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621A8-0D4B-3B4C-8520-CD6ABBE6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Model View 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CE18DC2-A588-EF44-B05D-13D2B72C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6683" cy="4351338"/>
          </a:xfrm>
        </p:spPr>
        <p:txBody>
          <a:bodyPr/>
          <a:lstStyle/>
          <a:p>
            <a:r>
              <a:rPr lang="en" altLang="zh-CN" dirty="0"/>
              <a:t>Users may also click on any head to enlarge it and see the tokens. </a:t>
            </a:r>
          </a:p>
          <a:p>
            <a:r>
              <a:rPr lang="en" altLang="zh-CN" dirty="0"/>
              <a:t>For example, several heads in layer 0 share a horizontal-stripe pattern, indicating that tokens attend to the current position. Other heads have a triangular pattern, showing that they attend to the first token.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5230C28D-B700-144F-80E5-12D3341D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36" y="1384190"/>
            <a:ext cx="48087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8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93E34-21BC-D049-8353-2BB91272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Neuron View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3EF2F-0FA8-A943-8C03-81409CE3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047" y="154809"/>
            <a:ext cx="5130800" cy="977900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873E945-95ED-0C4D-94B0-7C29B3B0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45257"/>
            <a:ext cx="10515600" cy="36718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A12391-98A2-BC43-B6FF-C47B46DAD2C8}"/>
              </a:ext>
            </a:extLst>
          </p:cNvPr>
          <p:cNvSpPr txBox="1"/>
          <p:nvPr/>
        </p:nvSpPr>
        <p:spPr>
          <a:xfrm>
            <a:off x="1229710" y="5400340"/>
            <a:ext cx="973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en" altLang="zh-CN" dirty="0"/>
              <a:t>he lower arrows point to neurons that contribute to attention towards list items, while the upper arrow identifies a neuron that helps focus attention on the first token in the sequence.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5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573</Words>
  <Application>Microsoft Macintosh PowerPoint</Application>
  <PresentationFormat>宽屏</PresentationFormat>
  <Paragraphs>71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Motivation</vt:lpstr>
      <vt:lpstr>Problems</vt:lpstr>
      <vt:lpstr>Answers</vt:lpstr>
      <vt:lpstr>Transformer Architecture </vt:lpstr>
      <vt:lpstr>Visualization</vt:lpstr>
      <vt:lpstr>Attention-head View </vt:lpstr>
      <vt:lpstr>Model View </vt:lpstr>
      <vt:lpstr>Neuron View </vt:lpstr>
      <vt:lpstr>Part-of-Speech Tags </vt:lpstr>
      <vt:lpstr>Part-of-Speech Tags </vt:lpstr>
      <vt:lpstr>Part-of-Speech Tags </vt:lpstr>
      <vt:lpstr>Dependency Relations </vt:lpstr>
      <vt:lpstr>Dependency Relations </vt:lpstr>
      <vt:lpstr>Dependency Relations </vt:lpstr>
      <vt:lpstr>Attention Distance </vt:lpstr>
      <vt:lpstr>Attention Distance </vt:lpstr>
      <vt:lpstr>Attention Distance </vt:lpstr>
      <vt:lpstr>Experiment detail</vt:lpstr>
      <vt:lpstr>Conclusion </vt:lpstr>
      <vt:lpstr>Future work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 Shuang</dc:creator>
  <cp:lastModifiedBy>Guo Shuang</cp:lastModifiedBy>
  <cp:revision>12</cp:revision>
  <dcterms:created xsi:type="dcterms:W3CDTF">2020-01-30T00:04:53Z</dcterms:created>
  <dcterms:modified xsi:type="dcterms:W3CDTF">2020-01-30T02:59:52Z</dcterms:modified>
</cp:coreProperties>
</file>